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3" r:id="rId3"/>
    <p:sldId id="266" r:id="rId4"/>
    <p:sldId id="268" r:id="rId5"/>
    <p:sldId id="269" r:id="rId6"/>
    <p:sldId id="270" r:id="rId7"/>
    <p:sldId id="272" r:id="rId8"/>
    <p:sldId id="273" r:id="rId9"/>
    <p:sldId id="274" r:id="rId10"/>
    <p:sldId id="267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98" autoAdjust="0"/>
  </p:normalViewPr>
  <p:slideViewPr>
    <p:cSldViewPr>
      <p:cViewPr varScale="1">
        <p:scale>
          <a:sx n="62" d="100"/>
          <a:sy n="62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B1DB3-4827-4289-8C71-E4EC807B1079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27D3E-4F69-4F59-91AB-AFBF98B85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37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252C4-394A-4C01-A4AC-B53F5685829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D0D5E-2660-4377-BB8E-54A8ACDFB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73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351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05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36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200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696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583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911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77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44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D0D5E-2660-4377-BB8E-54A8ACDFBFD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3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hool1gornoz@yandex.r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_________Microsoft_Word1.docx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2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84784"/>
            <a:ext cx="714105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/>
              <a:t>Игра «Умный дом» </a:t>
            </a:r>
            <a:br>
              <a:rPr lang="ru-RU" sz="4400" dirty="0" smtClean="0"/>
            </a:br>
            <a:r>
              <a:rPr lang="ru-RU" sz="4400" dirty="0" smtClean="0"/>
              <a:t>как средство формирования </a:t>
            </a:r>
            <a:br>
              <a:rPr lang="ru-RU" sz="4400" dirty="0" smtClean="0"/>
            </a:br>
            <a:r>
              <a:rPr lang="ru-RU" sz="4400" dirty="0" smtClean="0"/>
              <a:t>умений аргументации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5301208"/>
            <a:ext cx="4200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Юркова</a:t>
            </a:r>
            <a:r>
              <a:rPr lang="ru-RU" dirty="0" smtClean="0"/>
              <a:t> С.К., учитель биологии,</a:t>
            </a:r>
            <a:br>
              <a:rPr lang="ru-RU" dirty="0" smtClean="0"/>
            </a:br>
            <a:r>
              <a:rPr lang="ru-RU" dirty="0" smtClean="0"/>
              <a:t>Рябова А.Н., зам. директора по УВР</a:t>
            </a:r>
            <a:endParaRPr lang="en-US" dirty="0" smtClean="0"/>
          </a:p>
          <a:p>
            <a:r>
              <a:rPr lang="ru-RU" dirty="0" smtClean="0"/>
              <a:t>МАОУ «СОШ №1» </a:t>
            </a:r>
            <a:r>
              <a:rPr lang="ru-RU" dirty="0" err="1" smtClean="0"/>
              <a:t>г.Горнозаводска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2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707904" y="4149079"/>
            <a:ext cx="5112568" cy="18722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МАОУ «СОШ № 1» </a:t>
            </a:r>
            <a:r>
              <a:rPr lang="ru-RU" dirty="0" err="1" smtClean="0">
                <a:solidFill>
                  <a:schemeClr val="tx1"/>
                </a:solidFill>
              </a:rPr>
              <a:t>г.Горнозаводска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  <a:hlinkClick r:id="rId3"/>
              </a:rPr>
              <a:t>shool1gornoz@yandex.ru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(834269) 4-27-51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1532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2.bp.blogspot.com/-Nn3VKaOzKDQ/Vqadq_6_quI/AAAAAAAADiw/NS6msVsDC5c/s1600/%25D0%25A7%25D1%2582%25D0%25BE%2B%25D1%2582%25D0%25B0%25D0%25BA%25D0%25BE%25D0%25B5%2B%25D0%25B4%25D1%2580%25D1%2583%25D0%25B6%25D0%25B1%25D0%25B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13176"/>
            <a:ext cx="1457048" cy="132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9618" y="260648"/>
            <a:ext cx="802880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Цель: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формирование умений нахождения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аргументов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текстах публицистического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стиля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Продолжительност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ь:  1.5– 2 часа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Участники команды: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учащихся  7 классов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Форма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игра обучающего и соревновательного характера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состоит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 4 этапов .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Каждый этап игры – работа с аргументами разных видов.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" y="332656"/>
            <a:ext cx="3622280" cy="792088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обучающая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b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«Умный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4711" y="5229201"/>
            <a:ext cx="4680520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составить суждение по публицистическому тексту (рекламный буклет)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81565" y="3717032"/>
            <a:ext cx="5225635" cy="13800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найти в тексте аргументы в поддержку составленного суждения (журнальная статья)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79610" y="2276872"/>
            <a:ext cx="6161485" cy="12352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дифференцировать  аргументы по видам </a:t>
            </a:r>
          </a:p>
          <a:p>
            <a:pPr algn="ctr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(сильные-слабые)</a:t>
            </a:r>
            <a:endParaRPr lang="ru-RU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620688"/>
            <a:ext cx="5616624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найти в тексте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субъектно-значимые аргументы.</a:t>
            </a:r>
          </a:p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результатов работы в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батле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9649796">
            <a:off x="1881708" y="3073511"/>
            <a:ext cx="599262" cy="301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9649796">
            <a:off x="697186" y="4819461"/>
            <a:ext cx="599262" cy="301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9649796">
            <a:off x="2786608" y="1837475"/>
            <a:ext cx="599262" cy="301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4048" y="5949281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630561" y="4865550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677795" y="3532366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Теория</a:t>
            </a:r>
            <a:endParaRPr lang="ru-RU" dirty="0"/>
          </a:p>
        </p:txBody>
      </p:sp>
      <p:pic>
        <p:nvPicPr>
          <p:cNvPr id="3074" name="Picture 2" descr="http://android.mobile-review.com/image/2012/10/amr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656" y="5686562"/>
            <a:ext cx="705292" cy="70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8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024" y="3259440"/>
            <a:ext cx="1283008" cy="248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2637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1 этап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712968" cy="2808312"/>
          </a:xfrm>
        </p:spPr>
        <p:txBody>
          <a:bodyPr>
            <a:normAutofit lnSpcReduction="10000"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Образовательный результат: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суждение по публицистическому тексту (рекламный буклет)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Объект оценивания</a:t>
            </a:r>
            <a:r>
              <a:rPr lang="ru-RU" sz="2000" dirty="0" smtClean="0">
                <a:solidFill>
                  <a:schemeClr val="tx1"/>
                </a:solidFill>
              </a:rPr>
              <a:t>: записанное предложение, отражающее позицию автора текста  (</a:t>
            </a:r>
            <a:r>
              <a:rPr lang="ru-RU" sz="2000" b="1" dirty="0" smtClean="0">
                <a:solidFill>
                  <a:srgbClr val="C00000"/>
                </a:solidFill>
              </a:rPr>
              <a:t>суждение)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Техническое задание: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Прочитайте информацию из рекламного буклета.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Сформулируйте и запишите одним обобщающим предложением позицию автора текста 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186536"/>
              </p:ext>
            </p:extLst>
          </p:nvPr>
        </p:nvGraphicFramePr>
        <p:xfrm>
          <a:off x="-19864" y="3284984"/>
          <a:ext cx="8280920" cy="3317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Документ" r:id="rId5" imgW="6101899" imgH="3089511" progId="Word.Document.12">
                  <p:embed/>
                </p:oleObj>
              </mc:Choice>
              <mc:Fallback>
                <p:oleObj name="Документ" r:id="rId5" imgW="6101899" imgH="30895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9864" y="3284984"/>
                        <a:ext cx="8280920" cy="3317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2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47667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2 этап  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064896" cy="180020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</a:rPr>
              <a:t>Образовательный </a:t>
            </a:r>
            <a:r>
              <a:rPr lang="ru-RU" sz="1800" b="1" dirty="0" smtClean="0">
                <a:solidFill>
                  <a:schemeClr val="tx1"/>
                </a:solidFill>
              </a:rPr>
              <a:t>результат</a:t>
            </a:r>
            <a:r>
              <a:rPr lang="ru-RU" sz="1800" b="1" dirty="0"/>
              <a:t>: </a:t>
            </a:r>
            <a:r>
              <a:rPr lang="ru-RU" sz="1800" dirty="0" smtClean="0"/>
              <a:t>умение </a:t>
            </a:r>
            <a:r>
              <a:rPr lang="ru-RU" sz="1800" dirty="0"/>
              <a:t>найти в тексте аргументы в поддержку составленного суждения (журнальная </a:t>
            </a:r>
            <a:r>
              <a:rPr lang="ru-RU" sz="1800" dirty="0" smtClean="0"/>
              <a:t>статья «Умный дом»)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solidFill>
                  <a:srgbClr val="C00000"/>
                </a:solidFill>
              </a:rPr>
              <a:t>Список аргументов</a:t>
            </a:r>
            <a:r>
              <a:rPr lang="ru-RU" sz="1800" dirty="0">
                <a:solidFill>
                  <a:schemeClr val="tx1"/>
                </a:solidFill>
              </a:rPr>
              <a:t>, которые приводятся в тексте и являются подтверждением </a:t>
            </a:r>
            <a:r>
              <a:rPr lang="ru-RU" sz="1800" dirty="0" smtClean="0">
                <a:solidFill>
                  <a:schemeClr val="tx1"/>
                </a:solidFill>
              </a:rPr>
              <a:t>суждения, составленного на 1 этапе.</a:t>
            </a:r>
            <a:endParaRPr lang="ru-RU" sz="1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218116"/>
              </p:ext>
            </p:extLst>
          </p:nvPr>
        </p:nvGraphicFramePr>
        <p:xfrm>
          <a:off x="323528" y="2780928"/>
          <a:ext cx="8640960" cy="4293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Документ" r:id="rId4" imgW="6863011" imgH="4764290" progId="Word.Document.12">
                  <p:embed/>
                </p:oleObj>
              </mc:Choice>
              <mc:Fallback>
                <p:oleObj name="Документ" r:id="rId4" imgW="6863011" imgH="47642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2780928"/>
                        <a:ext cx="8640960" cy="4293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88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152" y="188640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 этап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784976" cy="158417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Образовательный </a:t>
            </a:r>
            <a:r>
              <a:rPr lang="ru-RU" sz="2000" b="1" dirty="0"/>
              <a:t>результат: </a:t>
            </a:r>
            <a:r>
              <a:rPr lang="ru-RU" sz="2000" dirty="0"/>
              <a:t>умение дифференцировать аргументы на сильные  и </a:t>
            </a:r>
            <a:r>
              <a:rPr lang="ru-RU" sz="2000" dirty="0" smtClean="0"/>
              <a:t>слабые и оценка 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</a:t>
            </a:r>
            <a:r>
              <a:rPr lang="ru-RU" sz="2000" dirty="0"/>
              <a:t>Это </a:t>
            </a:r>
            <a:r>
              <a:rPr lang="ru-RU" sz="2000"/>
              <a:t>интересно</a:t>
            </a:r>
            <a:r>
              <a:rPr lang="ru-RU" sz="2000" smtClean="0"/>
              <a:t>!»</a:t>
            </a:r>
            <a:endParaRPr lang="ru-RU" sz="2000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3040" y="1817696"/>
            <a:ext cx="3763064" cy="42758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540385" algn="l">
              <a:spcAft>
                <a:spcPts val="0"/>
              </a:spcAft>
            </a:pPr>
            <a:r>
              <a:rPr lang="ru-RU" sz="1600" b="1" dirty="0">
                <a:effectLst/>
                <a:latin typeface="Times New Roman"/>
                <a:ea typeface="Times New Roman"/>
                <a:cs typeface="Times New Roman"/>
              </a:rPr>
              <a:t>      Сильные</a:t>
            </a:r>
            <a:endParaRPr lang="ru-RU" sz="1600" dirty="0">
              <a:effectLst/>
              <a:ea typeface="Times New Roman"/>
              <a:cs typeface="Times New Roman"/>
            </a:endParaRPr>
          </a:p>
          <a:p>
            <a:pPr indent="540385" algn="l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не вызывают критику, их невозможно опровергнуть, разрушить, не принять во внимание:</a:t>
            </a:r>
            <a:br>
              <a:rPr lang="ru-RU" sz="1600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endParaRPr lang="ru-RU" sz="1600" dirty="0">
              <a:effectLst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7051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неоспоримые и общепризнанные факты</a:t>
            </a:r>
            <a:r>
              <a:rPr lang="ru-RU" sz="1600" dirty="0" smtClean="0">
                <a:effectLst/>
                <a:latin typeface="Times New Roman"/>
                <a:ea typeface="Calibri"/>
                <a:cs typeface="Times New Roman"/>
              </a:rPr>
              <a:t>;</a:t>
            </a:r>
            <a:endParaRPr lang="ru-RU" sz="1600" dirty="0">
              <a:effectLst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7051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часто наблюдаемые явления</a:t>
            </a:r>
            <a:r>
              <a:rPr lang="ru-RU" sz="1600" dirty="0" smtClean="0">
                <a:effectLst/>
                <a:latin typeface="Times New Roman"/>
                <a:ea typeface="Calibri"/>
                <a:cs typeface="Times New Roman"/>
              </a:rPr>
              <a:t>;</a:t>
            </a:r>
            <a:endParaRPr lang="ru-RU" sz="1600" dirty="0">
              <a:effectLst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7051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научно-обоснованные или экспериментально </a:t>
            </a:r>
            <a:endParaRPr lang="ru-RU" sz="1600" dirty="0">
              <a:effectLst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7051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подтверждённые факты;</a:t>
            </a:r>
            <a:endParaRPr lang="ru-RU" sz="1600" dirty="0">
              <a:effectLst/>
              <a:ea typeface="Calibri"/>
              <a:cs typeface="Times New Roman"/>
            </a:endParaRPr>
          </a:p>
          <a:p>
            <a:pPr marL="90170">
              <a:spcAft>
                <a:spcPts val="0"/>
              </a:spcAft>
              <a:tabLst>
                <a:tab pos="180340" algn="l"/>
                <a:tab pos="27051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sz="1600" dirty="0" smtClean="0">
                <a:effectLst/>
                <a:latin typeface="Times New Roman"/>
                <a:ea typeface="Times New Roman"/>
                <a:cs typeface="Times New Roman"/>
              </a:rPr>
              <a:t>факты,</a:t>
            </a:r>
          </a:p>
          <a:p>
            <a:pPr marL="90170">
              <a:spcAft>
                <a:spcPts val="0"/>
              </a:spcAft>
              <a:tabLst>
                <a:tab pos="180340" algn="l"/>
                <a:tab pos="270510" algn="l"/>
              </a:tabLs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5. </a:t>
            </a:r>
            <a:r>
              <a:rPr lang="ru-RU" sz="16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effectLst/>
                <a:latin typeface="Times New Roman"/>
                <a:ea typeface="Times New Roman"/>
                <a:cs typeface="Times New Roman"/>
              </a:rPr>
              <a:t>подтверждённые авторитетным источником, </a:t>
            </a:r>
            <a:r>
              <a:rPr lang="ru-RU" sz="1400" dirty="0">
                <a:effectLst/>
                <a:latin typeface="Times New Roman"/>
                <a:ea typeface="Times New Roman"/>
                <a:cs typeface="Times New Roman"/>
              </a:rPr>
              <a:t>мнением.</a:t>
            </a:r>
            <a:endParaRPr lang="ru-RU" sz="1400" dirty="0">
              <a:effectLst/>
              <a:ea typeface="Times New Roman"/>
              <a:cs typeface="Times New Roman"/>
            </a:endParaRPr>
          </a:p>
          <a:p>
            <a:pPr marL="90170" indent="540385" algn="just">
              <a:spcAft>
                <a:spcPts val="0"/>
              </a:spcAft>
              <a:tabLst>
                <a:tab pos="180340" algn="l"/>
                <a:tab pos="270510" algn="l"/>
              </a:tabLst>
            </a:pPr>
            <a:r>
              <a:rPr lang="ru-RU" sz="1400" dirty="0">
                <a:effectLst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1817696"/>
            <a:ext cx="3744000" cy="341150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540385" algn="ctr">
              <a:spcAft>
                <a:spcPts val="0"/>
              </a:spcAft>
            </a:pPr>
            <a:r>
              <a:rPr lang="ru-RU" sz="1600" b="1" dirty="0">
                <a:effectLst/>
                <a:latin typeface="Times New Roman"/>
                <a:ea typeface="Times New Roman"/>
                <a:cs typeface="Times New Roman"/>
              </a:rPr>
              <a:t>Слабые</a:t>
            </a:r>
            <a:endParaRPr lang="ru-RU" sz="1600" dirty="0">
              <a:effectLst/>
              <a:ea typeface="Times New Roman"/>
              <a:cs typeface="Times New Roman"/>
            </a:endParaRPr>
          </a:p>
          <a:p>
            <a:pPr indent="540385" algn="l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вызывают сомнения:</a:t>
            </a:r>
            <a:endParaRPr lang="ru-RU" sz="1600" dirty="0">
              <a:effectLst/>
              <a:ea typeface="Times New Roman"/>
              <a:cs typeface="Times New Roman"/>
            </a:endParaRPr>
          </a:p>
          <a:p>
            <a:pPr indent="540385" algn="ctr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effectLst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факты, редкие или единичные явления;</a:t>
            </a:r>
            <a:br>
              <a:rPr lang="ru-RU" sz="1600" dirty="0">
                <a:effectLst/>
                <a:latin typeface="Times New Roman"/>
                <a:ea typeface="Calibri"/>
                <a:cs typeface="Times New Roman"/>
              </a:rPr>
            </a:br>
            <a:endParaRPr lang="ru-RU" sz="1600" dirty="0">
              <a:effectLst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факты из жизни, научно не обоснованные;</a:t>
            </a:r>
            <a:br>
              <a:rPr lang="ru-RU" sz="1600" dirty="0">
                <a:effectLst/>
                <a:latin typeface="Times New Roman"/>
                <a:ea typeface="Calibri"/>
                <a:cs typeface="Times New Roman"/>
              </a:rPr>
            </a:br>
            <a:endParaRPr lang="ru-RU" sz="1600" dirty="0">
              <a:effectLst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ru-RU" sz="1600" dirty="0">
                <a:effectLst/>
                <a:latin typeface="Times New Roman"/>
                <a:ea typeface="Times New Roman"/>
                <a:cs typeface="Times New Roman"/>
              </a:rPr>
              <a:t>факты, подтверждённые сомнительным источником, мнением.</a:t>
            </a:r>
            <a:endParaRPr lang="ru-RU" sz="1600" dirty="0">
              <a:effectLst/>
              <a:ea typeface="Times New Roman"/>
              <a:cs typeface="Times New Roman"/>
            </a:endParaRPr>
          </a:p>
          <a:p>
            <a:pPr indent="540385" algn="ctr">
              <a:spcAft>
                <a:spcPts val="0"/>
              </a:spcAft>
            </a:pPr>
            <a:r>
              <a:rPr lang="ru-RU" sz="1600" dirty="0">
                <a:effectLst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8509" y="5447221"/>
            <a:ext cx="2719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Выделить </a:t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сильные аргументы</a:t>
            </a:r>
            <a:r>
              <a:rPr lang="ru-RU" dirty="0" smtClean="0">
                <a:solidFill>
                  <a:srgbClr val="C00000"/>
                </a:solidFill>
              </a:rPr>
              <a:t>,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слабые аргументы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>Дополнить список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157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4 этап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424936" cy="2592288"/>
          </a:xfrm>
        </p:spPr>
        <p:txBody>
          <a:bodyPr>
            <a:normAutofit/>
          </a:bodyPr>
          <a:lstStyle/>
          <a:p>
            <a:r>
              <a:rPr lang="ru-RU" sz="2000" dirty="0"/>
              <a:t>На данном этапе участники игры делятся на 2 команды. Участники одной команды находят в тексте аргументы «за», второй команды – «против». </a:t>
            </a:r>
          </a:p>
          <a:p>
            <a:r>
              <a:rPr lang="ru-RU" sz="2000" b="1" dirty="0"/>
              <a:t>Образовательный результат: </a:t>
            </a:r>
            <a:r>
              <a:rPr lang="ru-RU" sz="2000" dirty="0" smtClean="0"/>
              <a:t>умение </a:t>
            </a:r>
            <a:r>
              <a:rPr lang="ru-RU" sz="2000" dirty="0"/>
              <a:t>найти в тексте субъектно-значимые аргументы.</a:t>
            </a:r>
          </a:p>
          <a:p>
            <a:r>
              <a:rPr lang="ru-RU" sz="2000" dirty="0"/>
              <a:t>Представление результатов работы в </a:t>
            </a:r>
            <a:r>
              <a:rPr lang="ru-RU" sz="2000" dirty="0" err="1" smtClean="0"/>
              <a:t>батле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48773"/>
              </p:ext>
            </p:extLst>
          </p:nvPr>
        </p:nvGraphicFramePr>
        <p:xfrm>
          <a:off x="611560" y="4653136"/>
          <a:ext cx="7488832" cy="1894322"/>
        </p:xfrm>
        <a:graphic>
          <a:graphicData uri="http://schemas.openxmlformats.org/drawingml/2006/table">
            <a:tbl>
              <a:tblPr firstRow="1" firstCol="1" bandRow="1"/>
              <a:tblGrid>
                <a:gridCol w="7488832"/>
              </a:tblGrid>
              <a:tr h="315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Аргументы «За» систему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Собственные аргументы «За»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4 этап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568952" cy="4873752"/>
          </a:xfrm>
        </p:spPr>
        <p:txBody>
          <a:bodyPr/>
          <a:lstStyle/>
          <a:p>
            <a:r>
              <a:rPr lang="ru-RU" sz="2000" b="1" dirty="0"/>
              <a:t>Роль 1 «Вы женщина в возрасте 35 лет, проживающая в большом городе, обеспеченная мать двоих детей, активно движущаяся по карьерной лестнице</a:t>
            </a:r>
            <a:r>
              <a:rPr lang="ru-RU" sz="2000" b="1" dirty="0" smtClean="0"/>
              <a:t>»</a:t>
            </a:r>
            <a:br>
              <a:rPr lang="ru-RU" sz="2000" b="1" dirty="0" smtClean="0"/>
            </a:br>
            <a:r>
              <a:rPr lang="ru-RU" sz="2000" dirty="0"/>
              <a:t>Вам предлагают приобрести и установить интерактивную систему «Умный дом</a:t>
            </a:r>
            <a:r>
              <a:rPr lang="ru-RU" sz="2000" dirty="0" smtClean="0"/>
              <a:t>». </a:t>
            </a:r>
          </a:p>
          <a:p>
            <a:r>
              <a:rPr lang="ru-RU" sz="2000" b="1" dirty="0" smtClean="0"/>
              <a:t>Роль </a:t>
            </a:r>
            <a:r>
              <a:rPr lang="ru-RU" sz="2000" b="1" dirty="0"/>
              <a:t>2 «Бабушка из небольшого провинциального города, приехавшая в гости к дочери и внукам на неделю»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  Что </a:t>
            </a:r>
            <a:r>
              <a:rPr lang="ru-RU" sz="2000" dirty="0"/>
              <a:t>Вас  порадовало в системе «Умный дом? </a:t>
            </a:r>
            <a:endParaRPr lang="ru-RU" sz="2000" dirty="0" smtClean="0"/>
          </a:p>
          <a:p>
            <a:r>
              <a:rPr lang="ru-RU" sz="2000" b="1" dirty="0" smtClean="0"/>
              <a:t>Роль 3 «Подросток 13 лет, любящий приглашать в  одноклассников»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9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1 АРГУМЕНТ\на конференцию\Бабушка сомневается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84" r="50010"/>
          <a:stretch/>
        </p:blipFill>
        <p:spPr bwMode="auto">
          <a:xfrm>
            <a:off x="4726472" y="2622396"/>
            <a:ext cx="3347864" cy="314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1 АРГУМЕНТ\на конференцию\Бабушка сомневается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4514"/>
          <a:stretch/>
        </p:blipFill>
        <p:spPr bwMode="auto">
          <a:xfrm>
            <a:off x="539552" y="1122522"/>
            <a:ext cx="3318780" cy="270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20272" y="1298957"/>
            <a:ext cx="639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34971" y="337692"/>
            <a:ext cx="6399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>
                <a:solidFill>
                  <a:srgbClr val="C00000"/>
                </a:solidFill>
              </a:rPr>
              <a:t>?</a:t>
            </a:r>
            <a:endParaRPr lang="ru-RU" sz="8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92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1091</TotalTime>
  <Words>262</Words>
  <Application>Microsoft Office PowerPoint</Application>
  <PresentationFormat>Экран (4:3)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Эркер</vt:lpstr>
      <vt:lpstr>Документ</vt:lpstr>
      <vt:lpstr>Презентация PowerPoint</vt:lpstr>
      <vt:lpstr>Презентация PowerPoint</vt:lpstr>
      <vt:lpstr>   обучающая игра «Умный дом» </vt:lpstr>
      <vt:lpstr>1 этап</vt:lpstr>
      <vt:lpstr>2 этап   </vt:lpstr>
      <vt:lpstr>3 этап</vt:lpstr>
      <vt:lpstr>4 этап</vt:lpstr>
      <vt:lpstr>4 этап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70</cp:revision>
  <cp:lastPrinted>2018-11-27T18:52:45Z</cp:lastPrinted>
  <dcterms:created xsi:type="dcterms:W3CDTF">2018-06-08T22:34:47Z</dcterms:created>
  <dcterms:modified xsi:type="dcterms:W3CDTF">2018-11-27T21:15:37Z</dcterms:modified>
</cp:coreProperties>
</file>